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Baekmuk Batang" panose="020B0600000101010101" charset="-127"/>
      <p:regular r:id="rId11"/>
    </p:embeddedFont>
    <p:embeddedFont>
      <p:font typeface="Pocheon" panose="020B0600000101010101" charset="-127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Open Sans" panose="020B0600000101010101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81000" y="1478597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3" name="Group 3"/>
          <p:cNvGrpSpPr/>
          <p:nvPr/>
        </p:nvGrpSpPr>
        <p:grpSpPr>
          <a:xfrm>
            <a:off x="-292100" y="3507832"/>
            <a:ext cx="18986500" cy="7088775"/>
            <a:chOff x="0" y="0"/>
            <a:chExt cx="25315333" cy="9451700"/>
          </a:xfrm>
        </p:grpSpPr>
        <p:sp>
          <p:nvSpPr>
            <p:cNvPr id="4" name="AutoShape 4"/>
            <p:cNvSpPr/>
            <p:nvPr/>
          </p:nvSpPr>
          <p:spPr>
            <a:xfrm>
              <a:off x="0" y="7047166"/>
              <a:ext cx="25315333" cy="2404533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761067" y="123825"/>
              <a:ext cx="21763531" cy="60097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5540"/>
                </a:lnSpc>
              </a:pPr>
              <a:r>
                <a:rPr lang="en-US" sz="14000" b="1">
                  <a:solidFill>
                    <a:srgbClr val="7E6B73"/>
                  </a:solidFill>
                  <a:latin typeface="Open Sans"/>
                </a:rPr>
                <a:t>2020</a:t>
              </a:r>
            </a:p>
            <a:p>
              <a:pPr algn="l">
                <a:lnSpc>
                  <a:spcPts val="11544"/>
                </a:lnSpc>
              </a:pPr>
              <a:r>
                <a:rPr lang="en-US" sz="10400" b="1">
                  <a:solidFill>
                    <a:srgbClr val="7E6B73"/>
                  </a:solidFill>
                  <a:latin typeface="Open Sans"/>
                </a:rPr>
                <a:t>ARDUINO PROJECTS   </a:t>
              </a:r>
            </a:p>
            <a:p>
              <a:pPr algn="l">
                <a:lnSpc>
                  <a:spcPts val="7992"/>
                </a:lnSpc>
              </a:pPr>
              <a:r>
                <a:rPr lang="en-US" sz="7200" b="1">
                  <a:solidFill>
                    <a:srgbClr val="7E6B73"/>
                  </a:solidFill>
                  <a:latin typeface="Open Sans"/>
                </a:rPr>
                <a:t>AR18,AR22 신종원,김규년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2100" y="8866236"/>
            <a:ext cx="18986500" cy="1730371"/>
            <a:chOff x="0" y="0"/>
            <a:chExt cx="25315333" cy="2307161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5315333" cy="2307161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6760669" y="924973"/>
              <a:ext cx="16641198" cy="2349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539"/>
                </a:lnSpc>
              </a:pPr>
              <a:r>
                <a:rPr lang="en-US" sz="1100">
                  <a:solidFill>
                    <a:srgbClr val="F8F7F0"/>
                  </a:solidFill>
                  <a:latin typeface="Open Sans"/>
                </a:rPr>
                <a:t>M&amp;F Architects 2020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77215" y="938629"/>
            <a:ext cx="12914131" cy="6501688"/>
            <a:chOff x="0" y="0"/>
            <a:chExt cx="17218841" cy="8668917"/>
          </a:xfrm>
        </p:grpSpPr>
        <p:sp>
          <p:nvSpPr>
            <p:cNvPr id="6" name="TextBox 6"/>
            <p:cNvSpPr txBox="1"/>
            <p:nvPr/>
          </p:nvSpPr>
          <p:spPr>
            <a:xfrm>
              <a:off x="0" y="-123825"/>
              <a:ext cx="17218841" cy="13751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766"/>
                </a:lnSpc>
              </a:pPr>
              <a:r>
                <a:rPr lang="en-US" sz="6261" b="1">
                  <a:solidFill>
                    <a:srgbClr val="7E6B73"/>
                  </a:solidFill>
                  <a:ea typeface="Open Sans"/>
                </a:rPr>
                <a:t>목차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873322"/>
              <a:ext cx="17218841" cy="910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844"/>
                </a:lnSpc>
              </a:pPr>
              <a:r>
                <a:rPr lang="en-US" sz="4174" b="1">
                  <a:solidFill>
                    <a:srgbClr val="7E6B73"/>
                  </a:solidFill>
                  <a:ea typeface="Open Sans"/>
                </a:rPr>
                <a:t>두더지잡기게임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581" y="4340907"/>
              <a:ext cx="17136369" cy="43280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두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더지잡기게임 구상</a:t>
              </a:r>
            </a:p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부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품소개</a:t>
              </a:r>
            </a:p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두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더지잡기게임 룰</a:t>
              </a:r>
            </a:p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두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더지잡기 게임 코드</a:t>
              </a:r>
            </a:p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두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더지잡기 게임 아두이노 회로,Fritzing</a:t>
              </a:r>
            </a:p>
            <a:p>
              <a:pPr algn="l">
                <a:lnSpc>
                  <a:spcPts val="3808"/>
                </a:lnSpc>
              </a:pPr>
              <a:r>
                <a:rPr lang="en-US" sz="2783">
                  <a:solidFill>
                    <a:srgbClr val="7E6B73"/>
                  </a:solidFill>
                  <a:latin typeface="Open Sans"/>
                </a:rPr>
                <a:t>• 두</a:t>
              </a:r>
              <a:r>
                <a:rPr lang="en-US" sz="2720">
                  <a:solidFill>
                    <a:srgbClr val="7E6B73"/>
                  </a:solidFill>
                  <a:ea typeface="Open Sans"/>
                </a:rPr>
                <a:t>더지잡기 실행 동영상</a:t>
              </a:r>
            </a:p>
            <a:p>
              <a:pPr algn="l">
                <a:lnSpc>
                  <a:spcPts val="3808"/>
                </a:lnSpc>
              </a:pPr>
              <a:r>
                <a:rPr lang="en-US" sz="2720">
                  <a:solidFill>
                    <a:srgbClr val="7E6B73"/>
                  </a:solidFill>
                  <a:latin typeface="Open Sans"/>
                </a:rPr>
                <a:t>• Q&amp;A</a:t>
              </a:r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1842518"/>
              <a:ext cx="14597472" cy="212070"/>
            </a:xfrm>
            <a:prstGeom prst="rect">
              <a:avLst/>
            </a:prstGeom>
            <a:solidFill>
              <a:srgbClr val="F8AC39"/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92100" y="8866236"/>
            <a:ext cx="18986500" cy="1730371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3" name="Group 3"/>
          <p:cNvGrpSpPr/>
          <p:nvPr/>
        </p:nvGrpSpPr>
        <p:grpSpPr>
          <a:xfrm>
            <a:off x="7295023" y="2378847"/>
            <a:ext cx="3165448" cy="2386486"/>
            <a:chOff x="0" y="0"/>
            <a:chExt cx="4220598" cy="3181982"/>
          </a:xfrm>
        </p:grpSpPr>
        <p:sp>
          <p:nvSpPr>
            <p:cNvPr id="4" name="TextBox 4"/>
            <p:cNvSpPr txBox="1"/>
            <p:nvPr/>
          </p:nvSpPr>
          <p:spPr>
            <a:xfrm>
              <a:off x="0" y="1449181"/>
              <a:ext cx="4220598" cy="13577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8AC39"/>
                  </a:solidFill>
                  <a:latin typeface="Open Sans"/>
                </a:rPr>
                <a:t>WK10 DIGIATL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8AC39"/>
                  </a:solidFill>
                  <a:latin typeface="Open Sans"/>
                </a:rPr>
                <a:t>INPUT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95792"/>
              <a:ext cx="4186731" cy="286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71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2034099" y="431800"/>
              <a:ext cx="152400" cy="685800"/>
            </a:xfrm>
            <a:prstGeom prst="rect">
              <a:avLst/>
            </a:prstGeom>
            <a:solidFill>
              <a:srgbClr val="F8AC39"/>
            </a:solidFill>
          </p:spPr>
        </p:sp>
        <p:grpSp>
          <p:nvGrpSpPr>
            <p:cNvPr id="7" name="Group 7"/>
            <p:cNvGrpSpPr/>
            <p:nvPr/>
          </p:nvGrpSpPr>
          <p:grpSpPr>
            <a:xfrm>
              <a:off x="1722949" y="0"/>
              <a:ext cx="774700" cy="774700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E6B73"/>
              </a:solidFill>
            </p:spPr>
          </p:sp>
        </p:grpSp>
      </p:grpSp>
      <p:grpSp>
        <p:nvGrpSpPr>
          <p:cNvPr id="9" name="Group 9"/>
          <p:cNvGrpSpPr/>
          <p:nvPr/>
        </p:nvGrpSpPr>
        <p:grpSpPr>
          <a:xfrm>
            <a:off x="11309188" y="2430990"/>
            <a:ext cx="3165448" cy="1860676"/>
            <a:chOff x="0" y="0"/>
            <a:chExt cx="4220598" cy="248090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1449181"/>
              <a:ext cx="4220598" cy="6566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8AC39"/>
                  </a:solidFill>
                  <a:latin typeface="Open Sans"/>
                </a:rPr>
                <a:t>WK13  버저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194712"/>
              <a:ext cx="4186731" cy="286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71"/>
                </a:lnSpc>
              </a:pPr>
              <a:endParaRPr/>
            </a:p>
          </p:txBody>
        </p:sp>
        <p:sp>
          <p:nvSpPr>
            <p:cNvPr id="12" name="AutoShape 12"/>
            <p:cNvSpPr/>
            <p:nvPr/>
          </p:nvSpPr>
          <p:spPr>
            <a:xfrm>
              <a:off x="2034099" y="431800"/>
              <a:ext cx="152400" cy="685800"/>
            </a:xfrm>
            <a:prstGeom prst="rect">
              <a:avLst/>
            </a:prstGeom>
            <a:solidFill>
              <a:srgbClr val="F8AC39"/>
            </a:solidFill>
          </p:spPr>
        </p:sp>
        <p:grpSp>
          <p:nvGrpSpPr>
            <p:cNvPr id="13" name="Group 13"/>
            <p:cNvGrpSpPr/>
            <p:nvPr/>
          </p:nvGrpSpPr>
          <p:grpSpPr>
            <a:xfrm>
              <a:off x="1722949" y="0"/>
              <a:ext cx="774700" cy="774700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E6B73"/>
              </a:solidFill>
            </p:spPr>
          </p:sp>
        </p:grpSp>
      </p:grpSp>
      <p:grpSp>
        <p:nvGrpSpPr>
          <p:cNvPr id="15" name="Group 15"/>
          <p:cNvGrpSpPr/>
          <p:nvPr/>
        </p:nvGrpSpPr>
        <p:grpSpPr>
          <a:xfrm>
            <a:off x="3418456" y="2449821"/>
            <a:ext cx="3165448" cy="1860676"/>
            <a:chOff x="0" y="0"/>
            <a:chExt cx="4220598" cy="2480902"/>
          </a:xfrm>
        </p:grpSpPr>
        <p:sp>
          <p:nvSpPr>
            <p:cNvPr id="16" name="TextBox 16"/>
            <p:cNvSpPr txBox="1"/>
            <p:nvPr/>
          </p:nvSpPr>
          <p:spPr>
            <a:xfrm>
              <a:off x="0" y="1449181"/>
              <a:ext cx="4220598" cy="6566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8AC39"/>
                  </a:solidFill>
                  <a:latin typeface="Open Sans"/>
                </a:rPr>
                <a:t>WK01 LED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2194712"/>
              <a:ext cx="4186731" cy="2861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771"/>
                </a:lnSpc>
              </a:pPr>
              <a:endParaRPr/>
            </a:p>
          </p:txBody>
        </p:sp>
        <p:sp>
          <p:nvSpPr>
            <p:cNvPr id="18" name="AutoShape 18"/>
            <p:cNvSpPr/>
            <p:nvPr/>
          </p:nvSpPr>
          <p:spPr>
            <a:xfrm>
              <a:off x="2034099" y="431800"/>
              <a:ext cx="152400" cy="685800"/>
            </a:xfrm>
            <a:prstGeom prst="rect">
              <a:avLst/>
            </a:prstGeom>
            <a:solidFill>
              <a:srgbClr val="F8AC39"/>
            </a:solidFill>
          </p:spPr>
        </p:sp>
        <p:grpSp>
          <p:nvGrpSpPr>
            <p:cNvPr id="19" name="Group 19"/>
            <p:cNvGrpSpPr/>
            <p:nvPr/>
          </p:nvGrpSpPr>
          <p:grpSpPr>
            <a:xfrm>
              <a:off x="1722949" y="0"/>
              <a:ext cx="774700" cy="774700"/>
              <a:chOff x="0" y="0"/>
              <a:chExt cx="6350000" cy="6350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E6B73"/>
              </a:solidFill>
            </p:spPr>
          </p:sp>
        </p:grpSp>
      </p:grpSp>
      <p:grpSp>
        <p:nvGrpSpPr>
          <p:cNvPr id="21" name="Group 21"/>
          <p:cNvGrpSpPr/>
          <p:nvPr/>
        </p:nvGrpSpPr>
        <p:grpSpPr>
          <a:xfrm>
            <a:off x="7287761" y="5143500"/>
            <a:ext cx="3254839" cy="3254839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7700835" y="6336475"/>
            <a:ext cx="2476965" cy="1131912"/>
            <a:chOff x="0" y="0"/>
            <a:chExt cx="3302620" cy="1509216"/>
          </a:xfrm>
        </p:grpSpPr>
        <p:sp>
          <p:nvSpPr>
            <p:cNvPr id="24" name="TextBox 24"/>
            <p:cNvSpPr txBox="1"/>
            <p:nvPr/>
          </p:nvSpPr>
          <p:spPr>
            <a:xfrm>
              <a:off x="0" y="-57150"/>
              <a:ext cx="3302620" cy="12728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b="1">
                  <a:solidFill>
                    <a:srgbClr val="000000"/>
                  </a:solidFill>
                  <a:ea typeface="Open Sans"/>
                </a:rPr>
                <a:t>두더지잡기</a:t>
              </a:r>
            </a:p>
            <a:p>
              <a:pPr algn="ctr">
                <a:lnSpc>
                  <a:spcPts val="3919"/>
                </a:lnSpc>
              </a:pPr>
              <a:r>
                <a:rPr lang="en-US" sz="2800" b="1">
                  <a:solidFill>
                    <a:srgbClr val="000000"/>
                  </a:solidFill>
                  <a:ea typeface="Open Sans"/>
                </a:rPr>
                <a:t>게임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1296035"/>
              <a:ext cx="3276119" cy="2131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385"/>
                </a:lnSpc>
              </a:pPr>
              <a:endParaRPr/>
            </a:p>
          </p:txBody>
        </p:sp>
      </p:grpSp>
      <p:sp>
        <p:nvSpPr>
          <p:cNvPr id="26" name="AutoShape 26"/>
          <p:cNvSpPr/>
          <p:nvPr/>
        </p:nvSpPr>
        <p:spPr>
          <a:xfrm>
            <a:off x="-203327" y="1773241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27" name="Group 27"/>
          <p:cNvGrpSpPr/>
          <p:nvPr/>
        </p:nvGrpSpPr>
        <p:grpSpPr>
          <a:xfrm>
            <a:off x="175824" y="606928"/>
            <a:ext cx="9650712" cy="2762691"/>
            <a:chOff x="0" y="0"/>
            <a:chExt cx="12867616" cy="3683588"/>
          </a:xfrm>
        </p:grpSpPr>
        <p:sp>
          <p:nvSpPr>
            <p:cNvPr id="28" name="TextBox 28"/>
            <p:cNvSpPr txBox="1"/>
            <p:nvPr/>
          </p:nvSpPr>
          <p:spPr>
            <a:xfrm>
              <a:off x="0" y="-85725"/>
              <a:ext cx="12867616" cy="1020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551"/>
                </a:lnSpc>
              </a:pPr>
              <a:r>
                <a:rPr lang="en-US" sz="4679" b="1">
                  <a:solidFill>
                    <a:srgbClr val="7E6B73"/>
                  </a:solidFill>
                  <a:ea typeface="Open Sans"/>
                </a:rPr>
                <a:t>두더지잡기게임 구상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57229" y="3239037"/>
              <a:ext cx="12805985" cy="444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46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92100" y="8866236"/>
            <a:ext cx="18986500" cy="1730371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192500" cy="1028700"/>
            <a:chOff x="0" y="0"/>
            <a:chExt cx="21590000" cy="1371600"/>
          </a:xfrm>
        </p:grpSpPr>
        <p:sp>
          <p:nvSpPr>
            <p:cNvPr id="4" name="AutoShape 4"/>
            <p:cNvSpPr/>
            <p:nvPr/>
          </p:nvSpPr>
          <p:spPr>
            <a:xfrm>
              <a:off x="0" y="1219200"/>
              <a:ext cx="21590000" cy="152400"/>
            </a:xfrm>
            <a:prstGeom prst="rect">
              <a:avLst/>
            </a:prstGeom>
            <a:solidFill>
              <a:srgbClr val="F8AC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16641198" cy="9754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299"/>
                </a:lnSpc>
              </a:pPr>
              <a:r>
                <a:rPr lang="en-US" sz="4500" b="1">
                  <a:solidFill>
                    <a:srgbClr val="7E6B73"/>
                  </a:solidFill>
                  <a:ea typeface="Open Sans"/>
                </a:rPr>
                <a:t>부품 소개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348471" y="2243923"/>
            <a:ext cx="2494998" cy="2494998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17448" y="3148768"/>
            <a:ext cx="1357046" cy="685308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625571" y="2837298"/>
            <a:ext cx="1989731" cy="1308248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7724456" y="2243923"/>
            <a:ext cx="2494998" cy="2494998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293433" y="3148768"/>
            <a:ext cx="1357046" cy="68530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030800" y="2837298"/>
            <a:ext cx="1808259" cy="1308248"/>
          </a:xfrm>
          <a:prstGeom prst="rect">
            <a:avLst/>
          </a:prstGeom>
        </p:spPr>
      </p:pic>
      <p:grpSp>
        <p:nvGrpSpPr>
          <p:cNvPr id="14" name="Group 14"/>
          <p:cNvGrpSpPr/>
          <p:nvPr/>
        </p:nvGrpSpPr>
        <p:grpSpPr>
          <a:xfrm>
            <a:off x="10910629" y="2232110"/>
            <a:ext cx="2494998" cy="2494998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391784" y="3136955"/>
            <a:ext cx="1357046" cy="685308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5"/>
          <a:srcRect l="835" r="835"/>
          <a:stretch>
            <a:fillRect/>
          </a:stretch>
        </p:blipFill>
        <p:spPr>
          <a:xfrm>
            <a:off x="11232262" y="3054243"/>
            <a:ext cx="1901691" cy="874359"/>
          </a:xfrm>
          <a:prstGeom prst="rect">
            <a:avLst/>
          </a:prstGeom>
        </p:spPr>
      </p:pic>
      <p:grpSp>
        <p:nvGrpSpPr>
          <p:cNvPr id="18" name="Group 18"/>
          <p:cNvGrpSpPr/>
          <p:nvPr/>
        </p:nvGrpSpPr>
        <p:grpSpPr>
          <a:xfrm>
            <a:off x="7634456" y="5754218"/>
            <a:ext cx="2494998" cy="2494998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115611" y="6659063"/>
            <a:ext cx="1357046" cy="685308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8115611" y="6248387"/>
            <a:ext cx="1506661" cy="1506661"/>
          </a:xfrm>
          <a:prstGeom prst="rect">
            <a:avLst/>
          </a:prstGeom>
        </p:spPr>
      </p:pic>
      <p:grpSp>
        <p:nvGrpSpPr>
          <p:cNvPr id="22" name="Group 22"/>
          <p:cNvGrpSpPr/>
          <p:nvPr/>
        </p:nvGrpSpPr>
        <p:grpSpPr>
          <a:xfrm>
            <a:off x="4295497" y="5754218"/>
            <a:ext cx="2494998" cy="2494998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24" name="Picture 2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4985971" y="6266444"/>
            <a:ext cx="1114050" cy="1470546"/>
          </a:xfrm>
          <a:prstGeom prst="rect">
            <a:avLst/>
          </a:prstGeom>
        </p:spPr>
      </p:pic>
      <p:grpSp>
        <p:nvGrpSpPr>
          <p:cNvPr id="25" name="Group 25"/>
          <p:cNvGrpSpPr/>
          <p:nvPr/>
        </p:nvGrpSpPr>
        <p:grpSpPr>
          <a:xfrm>
            <a:off x="11010441" y="5754218"/>
            <a:ext cx="2494998" cy="2494998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8AC39"/>
            </a:solidFill>
          </p:spPr>
        </p:sp>
      </p:grpSp>
      <p:pic>
        <p:nvPicPr>
          <p:cNvPr id="27" name="Picture 27"/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>
          <a:xfrm>
            <a:off x="11425884" y="6437943"/>
            <a:ext cx="1770063" cy="1127549"/>
          </a:xfrm>
          <a:prstGeom prst="rect">
            <a:avLst/>
          </a:prstGeom>
        </p:spPr>
      </p:pic>
      <p:sp>
        <p:nvSpPr>
          <p:cNvPr id="28" name="TextBox 28"/>
          <p:cNvSpPr txBox="1"/>
          <p:nvPr/>
        </p:nvSpPr>
        <p:spPr>
          <a:xfrm>
            <a:off x="3059812" y="4871996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ea typeface="Open Sans"/>
              </a:rPr>
              <a:t>아두이노 우노보드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6411332" y="4883809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ea typeface="Open Sans"/>
              </a:rPr>
              <a:t>브래드보드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650479" y="4733939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latin typeface="Open Sans"/>
              </a:rPr>
              <a:t>led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6374306" y="8394104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ea typeface="Open Sans"/>
              </a:rPr>
              <a:t>버튼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035346" y="8394104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ea typeface="Open Sans"/>
              </a:rPr>
              <a:t>부저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750291" y="8394104"/>
            <a:ext cx="5121248" cy="34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7E6B73"/>
                </a:solidFill>
                <a:latin typeface="Open Sans"/>
              </a:rPr>
              <a:t>330 저항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589" r="1589"/>
          <a:stretch>
            <a:fillRect/>
          </a:stretch>
        </p:blipFill>
        <p:spPr>
          <a:xfrm>
            <a:off x="660117" y="3424761"/>
            <a:ext cx="3560965" cy="367786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621280" y="2251507"/>
            <a:ext cx="10725432" cy="2380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9"/>
              </a:lnSpc>
              <a:spcBef>
                <a:spcPct val="0"/>
              </a:spcBef>
            </a:pPr>
            <a:r>
              <a:rPr lang="en-US" sz="4585" b="0" i="0">
                <a:solidFill>
                  <a:srgbClr val="000000"/>
                </a:solidFill>
                <a:latin typeface="Baekmuk Batang"/>
              </a:rPr>
              <a:t>1.목숨은 총 3개이며 두더지를 시간안에 못잡을시 목숨이 사라지고 3번못잡을시 실패로 종료됩니다.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37877" y="4674366"/>
            <a:ext cx="10725432" cy="1580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9"/>
              </a:lnSpc>
              <a:spcBef>
                <a:spcPct val="0"/>
              </a:spcBef>
            </a:pPr>
            <a:r>
              <a:rPr lang="en-US" sz="4585" b="0" i="0">
                <a:solidFill>
                  <a:srgbClr val="000000"/>
                </a:solidFill>
                <a:latin typeface="Baekmuk Batang"/>
              </a:rPr>
              <a:t>2.목숨이 남아있는 경우 5번두더지를 잡는데 성공할시 성공으로 종료됩니다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837877" y="6466196"/>
            <a:ext cx="10725432" cy="1580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19"/>
              </a:lnSpc>
              <a:spcBef>
                <a:spcPct val="0"/>
              </a:spcBef>
            </a:pPr>
            <a:r>
              <a:rPr lang="en-US" sz="4585" b="0" i="0">
                <a:solidFill>
                  <a:srgbClr val="000000"/>
                </a:solidFill>
                <a:latin typeface="Baekmuk Batang"/>
              </a:rPr>
              <a:t>3.게임이 종료후 리셋버튼으로 게임을 다시 시작가능합니다.</a:t>
            </a:r>
          </a:p>
        </p:txBody>
      </p:sp>
      <p:sp>
        <p:nvSpPr>
          <p:cNvPr id="6" name="AutoShape 6"/>
          <p:cNvSpPr/>
          <p:nvPr/>
        </p:nvSpPr>
        <p:spPr>
          <a:xfrm>
            <a:off x="-292100" y="8866236"/>
            <a:ext cx="18986500" cy="1730371"/>
          </a:xfrm>
          <a:prstGeom prst="rect">
            <a:avLst/>
          </a:prstGeom>
          <a:solidFill>
            <a:srgbClr val="F8AC39"/>
          </a:solidFill>
        </p:spPr>
      </p:sp>
      <p:sp>
        <p:nvSpPr>
          <p:cNvPr id="7" name="AutoShape 7"/>
          <p:cNvSpPr/>
          <p:nvPr/>
        </p:nvSpPr>
        <p:spPr>
          <a:xfrm>
            <a:off x="-203327" y="1773241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8" name="Group 8"/>
          <p:cNvGrpSpPr/>
          <p:nvPr/>
        </p:nvGrpSpPr>
        <p:grpSpPr>
          <a:xfrm>
            <a:off x="175824" y="606928"/>
            <a:ext cx="9650712" cy="2762691"/>
            <a:chOff x="0" y="0"/>
            <a:chExt cx="12867616" cy="3683588"/>
          </a:xfrm>
        </p:grpSpPr>
        <p:sp>
          <p:nvSpPr>
            <p:cNvPr id="9" name="TextBox 9"/>
            <p:cNvSpPr txBox="1"/>
            <p:nvPr/>
          </p:nvSpPr>
          <p:spPr>
            <a:xfrm>
              <a:off x="0" y="-85725"/>
              <a:ext cx="12867616" cy="1020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551"/>
                </a:lnSpc>
              </a:pPr>
              <a:r>
                <a:rPr lang="en-US" sz="4679" b="1">
                  <a:solidFill>
                    <a:srgbClr val="7E6B73"/>
                  </a:solidFill>
                  <a:ea typeface="Open Sans"/>
                </a:rPr>
                <a:t>두더지잡기게임 룰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57229" y="3239037"/>
              <a:ext cx="12805985" cy="444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46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78402" y="9539498"/>
            <a:ext cx="12480898" cy="180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539"/>
              </a:lnSpc>
            </a:pPr>
            <a:r>
              <a:rPr lang="en-US" sz="1100">
                <a:solidFill>
                  <a:srgbClr val="F8F7F0"/>
                </a:solidFill>
                <a:latin typeface="Open Sans"/>
              </a:rPr>
              <a:t>M&amp;F Architects 2020</a:t>
            </a:r>
          </a:p>
        </p:txBody>
      </p:sp>
      <p:sp>
        <p:nvSpPr>
          <p:cNvPr id="4" name="AutoShape 4"/>
          <p:cNvSpPr/>
          <p:nvPr/>
        </p:nvSpPr>
        <p:spPr>
          <a:xfrm>
            <a:off x="-219032" y="1518077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sp>
        <p:nvSpPr>
          <p:cNvPr id="7" name="TextBox 7"/>
          <p:cNvSpPr txBox="1"/>
          <p:nvPr/>
        </p:nvSpPr>
        <p:spPr>
          <a:xfrm>
            <a:off x="218746" y="2714301"/>
            <a:ext cx="9604489" cy="34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46"/>
              </a:lnSpc>
            </a:pPr>
            <a:endParaRPr/>
          </a:p>
        </p:txBody>
      </p:sp>
      <p:grpSp>
        <p:nvGrpSpPr>
          <p:cNvPr id="8" name="Group 8"/>
          <p:cNvGrpSpPr/>
          <p:nvPr/>
        </p:nvGrpSpPr>
        <p:grpSpPr>
          <a:xfrm>
            <a:off x="160119" y="351764"/>
            <a:ext cx="9650712" cy="2762691"/>
            <a:chOff x="0" y="0"/>
            <a:chExt cx="12867616" cy="3683588"/>
          </a:xfrm>
        </p:grpSpPr>
        <p:sp>
          <p:nvSpPr>
            <p:cNvPr id="9" name="TextBox 9"/>
            <p:cNvSpPr txBox="1"/>
            <p:nvPr/>
          </p:nvSpPr>
          <p:spPr>
            <a:xfrm>
              <a:off x="0" y="-85725"/>
              <a:ext cx="12867616" cy="1020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551"/>
                </a:lnSpc>
              </a:pPr>
              <a:r>
                <a:rPr lang="en-US" sz="4679" b="1">
                  <a:solidFill>
                    <a:srgbClr val="7E6B73"/>
                  </a:solidFill>
                  <a:ea typeface="Open Sans"/>
                </a:rPr>
                <a:t>두더지잡기게임 코드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57229" y="3239037"/>
              <a:ext cx="12805985" cy="444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46"/>
                </a:lnSpc>
              </a:pPr>
              <a:endParaRPr/>
            </a:p>
          </p:txBody>
        </p:sp>
      </p:grp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74B1F00E-C6E1-4C2C-90B6-F35FF7576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684773"/>
            <a:ext cx="4734586" cy="8049748"/>
          </a:xfrm>
          <a:prstGeom prst="rect">
            <a:avLst/>
          </a:prstGeom>
        </p:spPr>
      </p:pic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C64BF095-9BFB-46A5-BC73-0252B288FF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785" y="1698810"/>
            <a:ext cx="5220429" cy="804974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600" y="1877621"/>
            <a:ext cx="6040561" cy="78398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92100" y="8850530"/>
            <a:ext cx="18986500" cy="1730371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3" name="Group 3"/>
          <p:cNvGrpSpPr/>
          <p:nvPr/>
        </p:nvGrpSpPr>
        <p:grpSpPr>
          <a:xfrm>
            <a:off x="175824" y="591222"/>
            <a:ext cx="13639893" cy="2762691"/>
            <a:chOff x="0" y="0"/>
            <a:chExt cx="18186524" cy="3683588"/>
          </a:xfrm>
        </p:grpSpPr>
        <p:sp>
          <p:nvSpPr>
            <p:cNvPr id="4" name="TextBox 4"/>
            <p:cNvSpPr txBox="1"/>
            <p:nvPr/>
          </p:nvSpPr>
          <p:spPr>
            <a:xfrm>
              <a:off x="0" y="-85725"/>
              <a:ext cx="18186524" cy="1020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551"/>
                </a:lnSpc>
              </a:pPr>
              <a:r>
                <a:rPr lang="en-US" sz="4679" b="1">
                  <a:solidFill>
                    <a:srgbClr val="7E6B73"/>
                  </a:solidFill>
                  <a:ea typeface="Open Sans"/>
                </a:rPr>
                <a:t>두더지잡기게임 아두이노 회로,Fritzing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80885" y="3239037"/>
              <a:ext cx="18099417" cy="444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46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76713" y="1597461"/>
            <a:ext cx="5319058" cy="7092077"/>
          </a:xfrm>
          <a:prstGeom prst="rect">
            <a:avLst/>
          </a:prstGeom>
        </p:spPr>
      </p:pic>
      <p:sp>
        <p:nvSpPr>
          <p:cNvPr id="7" name="AutoShape 7"/>
          <p:cNvSpPr/>
          <p:nvPr/>
        </p:nvSpPr>
        <p:spPr>
          <a:xfrm>
            <a:off x="-292100" y="1345317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033395" y="2316546"/>
            <a:ext cx="7734923" cy="51823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219032" y="1518077"/>
            <a:ext cx="19202400" cy="101600"/>
          </a:xfrm>
          <a:prstGeom prst="rect">
            <a:avLst/>
          </a:prstGeom>
          <a:solidFill>
            <a:srgbClr val="F8AC39"/>
          </a:solidFill>
        </p:spPr>
      </p:sp>
      <p:grpSp>
        <p:nvGrpSpPr>
          <p:cNvPr id="3" name="Group 3"/>
          <p:cNvGrpSpPr/>
          <p:nvPr/>
        </p:nvGrpSpPr>
        <p:grpSpPr>
          <a:xfrm>
            <a:off x="160119" y="351764"/>
            <a:ext cx="9650712" cy="2762691"/>
            <a:chOff x="0" y="0"/>
            <a:chExt cx="12867616" cy="3683588"/>
          </a:xfrm>
        </p:grpSpPr>
        <p:sp>
          <p:nvSpPr>
            <p:cNvPr id="4" name="TextBox 4"/>
            <p:cNvSpPr txBox="1"/>
            <p:nvPr/>
          </p:nvSpPr>
          <p:spPr>
            <a:xfrm>
              <a:off x="0" y="-85725"/>
              <a:ext cx="12867616" cy="1020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551"/>
                </a:lnSpc>
              </a:pPr>
              <a:r>
                <a:rPr lang="en-US" sz="4679" b="1" dirty="0" err="1">
                  <a:solidFill>
                    <a:srgbClr val="7E6B73"/>
                  </a:solidFill>
                  <a:ea typeface="Open Sans"/>
                </a:rPr>
                <a:t>두더지잡기게임</a:t>
              </a:r>
              <a:r>
                <a:rPr lang="en-US" sz="4679" b="1" dirty="0">
                  <a:solidFill>
                    <a:srgbClr val="7E6B73"/>
                  </a:solidFill>
                  <a:ea typeface="Open Sans"/>
                </a:rPr>
                <a:t> </a:t>
              </a:r>
              <a:r>
                <a:rPr lang="en-US" sz="4679" b="1" dirty="0" err="1">
                  <a:solidFill>
                    <a:srgbClr val="7E6B73"/>
                  </a:solidFill>
                  <a:ea typeface="Open Sans"/>
                </a:rPr>
                <a:t>실행</a:t>
              </a:r>
              <a:r>
                <a:rPr lang="en-US" sz="4679" b="1" dirty="0">
                  <a:solidFill>
                    <a:srgbClr val="7E6B73"/>
                  </a:solidFill>
                  <a:ea typeface="Open Sans"/>
                </a:rPr>
                <a:t> </a:t>
              </a:r>
              <a:r>
                <a:rPr lang="en-US" sz="4679" b="1" dirty="0" err="1">
                  <a:solidFill>
                    <a:srgbClr val="7E6B73"/>
                  </a:solidFill>
                  <a:ea typeface="Open Sans"/>
                </a:rPr>
                <a:t>동영상</a:t>
              </a:r>
              <a:endParaRPr lang="en-US" sz="4679" b="1" dirty="0">
                <a:solidFill>
                  <a:srgbClr val="7E6B73"/>
                </a:solidFill>
                <a:ea typeface="Open Sans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57229" y="3239037"/>
              <a:ext cx="12805985" cy="444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46"/>
                </a:lnSpc>
              </a:pPr>
              <a:endParaRPr dirty="0"/>
            </a:p>
          </p:txBody>
        </p:sp>
      </p:grpSp>
      <p:sp>
        <p:nvSpPr>
          <p:cNvPr id="8" name="TextBox 4">
            <a:extLst>
              <a:ext uri="{FF2B5EF4-FFF2-40B4-BE49-F238E27FC236}">
                <a16:creationId xmlns:a16="http://schemas.microsoft.com/office/drawing/2014/main" id="{853181AA-F053-4724-8EC6-9E5A4A91ACAF}"/>
              </a:ext>
            </a:extLst>
          </p:cNvPr>
          <p:cNvSpPr txBox="1"/>
          <p:nvPr/>
        </p:nvSpPr>
        <p:spPr>
          <a:xfrm>
            <a:off x="609600" y="2554050"/>
            <a:ext cx="9650712" cy="787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51"/>
              </a:lnSpc>
            </a:pPr>
            <a:r>
              <a:rPr lang="en-US" sz="4679" b="1" dirty="0" err="1">
                <a:solidFill>
                  <a:srgbClr val="7E6B73"/>
                </a:solidFill>
                <a:ea typeface="Open Sans"/>
              </a:rPr>
              <a:t>두더지잡기게임</a:t>
            </a:r>
            <a:r>
              <a:rPr lang="en-US" sz="4679" b="1" dirty="0">
                <a:solidFill>
                  <a:srgbClr val="7E6B73"/>
                </a:solidFill>
                <a:ea typeface="Open Sans"/>
              </a:rPr>
              <a:t> </a:t>
            </a:r>
            <a:r>
              <a:rPr lang="ko-KR" altLang="en-US" sz="4679" b="1" dirty="0">
                <a:solidFill>
                  <a:srgbClr val="7E6B73"/>
                </a:solidFill>
                <a:ea typeface="Open Sans"/>
              </a:rPr>
              <a:t>성공 동영상</a:t>
            </a:r>
            <a:endParaRPr lang="en-US" sz="4679" b="1" dirty="0">
              <a:solidFill>
                <a:srgbClr val="7E6B73"/>
              </a:solidFill>
              <a:ea typeface="Open Sans"/>
            </a:endParaRP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4BB605EE-BC8F-4646-B2C8-A33DE05D39BC}"/>
              </a:ext>
            </a:extLst>
          </p:cNvPr>
          <p:cNvSpPr txBox="1"/>
          <p:nvPr/>
        </p:nvSpPr>
        <p:spPr>
          <a:xfrm>
            <a:off x="9110870" y="2569828"/>
            <a:ext cx="9650712" cy="787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51"/>
              </a:lnSpc>
            </a:pPr>
            <a:r>
              <a:rPr lang="en-US" sz="4679" b="1" dirty="0" err="1">
                <a:solidFill>
                  <a:srgbClr val="7E6B73"/>
                </a:solidFill>
                <a:ea typeface="Open Sans"/>
              </a:rPr>
              <a:t>두더지잡기게임</a:t>
            </a:r>
            <a:r>
              <a:rPr lang="en-US" sz="4679" b="1" dirty="0">
                <a:solidFill>
                  <a:srgbClr val="7E6B73"/>
                </a:solidFill>
                <a:ea typeface="Open Sans"/>
              </a:rPr>
              <a:t> </a:t>
            </a:r>
            <a:r>
              <a:rPr lang="ko-KR" altLang="en-US" sz="4679" b="1" dirty="0">
                <a:solidFill>
                  <a:srgbClr val="7E6B73"/>
                </a:solidFill>
                <a:ea typeface="Open Sans"/>
              </a:rPr>
              <a:t>실패 동영상</a:t>
            </a:r>
            <a:endParaRPr lang="en-US" sz="4679" b="1" dirty="0">
              <a:solidFill>
                <a:srgbClr val="7E6B73"/>
              </a:solidFill>
              <a:ea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30903" y="1028700"/>
            <a:ext cx="11368909" cy="8229600"/>
            <a:chOff x="0" y="0"/>
            <a:chExt cx="15158545" cy="10972800"/>
          </a:xfrm>
        </p:grpSpPr>
        <p:sp>
          <p:nvSpPr>
            <p:cNvPr id="3" name="TextBox 3"/>
            <p:cNvSpPr txBox="1"/>
            <p:nvPr/>
          </p:nvSpPr>
          <p:spPr>
            <a:xfrm>
              <a:off x="0" y="1950081"/>
              <a:ext cx="15158545" cy="51797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065"/>
                </a:lnSpc>
              </a:pPr>
              <a:r>
                <a:rPr lang="en-US" sz="26144">
                  <a:solidFill>
                    <a:srgbClr val="000000"/>
                  </a:solidFill>
                  <a:latin typeface="Pocheon"/>
                </a:rPr>
                <a:t>Q&amp;A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7422519"/>
              <a:ext cx="13684086" cy="1543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872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71450"/>
              <a:ext cx="13684086" cy="14684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279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126</Words>
  <Application>Microsoft Office PowerPoint</Application>
  <PresentationFormat>사용자 지정</PresentationFormat>
  <Paragraphs>38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Baekmuk Batang</vt:lpstr>
      <vt:lpstr>Pocheon</vt:lpstr>
      <vt:lpstr>Arial</vt:lpstr>
      <vt:lpstr>Open Sans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should speak of its time and place, but yearn for timelessness.</dc:title>
  <cp:lastModifiedBy>E323_Stud</cp:lastModifiedBy>
  <cp:revision>8</cp:revision>
  <dcterms:created xsi:type="dcterms:W3CDTF">2006-08-16T00:00:00Z</dcterms:created>
  <dcterms:modified xsi:type="dcterms:W3CDTF">2019-12-12T06:04:24Z</dcterms:modified>
  <dc:identifier>DADtfhQdjTo</dc:identifier>
</cp:coreProperties>
</file>

<file path=docProps/thumbnail.jpeg>
</file>